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4" r:id="rId2"/>
    <p:sldId id="256" r:id="rId3"/>
    <p:sldId id="286" r:id="rId4"/>
    <p:sldId id="276" r:id="rId5"/>
    <p:sldId id="277" r:id="rId6"/>
    <p:sldId id="279" r:id="rId7"/>
    <p:sldId id="280" r:id="rId8"/>
    <p:sldId id="282" r:id="rId9"/>
    <p:sldId id="283" r:id="rId10"/>
    <p:sldId id="281" r:id="rId11"/>
    <p:sldId id="278" r:id="rId12"/>
    <p:sldId id="287" r:id="rId13"/>
    <p:sldId id="266" r:id="rId14"/>
    <p:sldId id="267" r:id="rId15"/>
    <p:sldId id="268" r:id="rId16"/>
    <p:sldId id="288" r:id="rId17"/>
    <p:sldId id="289" r:id="rId18"/>
    <p:sldId id="285" r:id="rId19"/>
    <p:sldId id="261" r:id="rId20"/>
    <p:sldId id="262" r:id="rId21"/>
    <p:sldId id="263" r:id="rId22"/>
    <p:sldId id="265" r:id="rId23"/>
    <p:sldId id="270" r:id="rId24"/>
    <p:sldId id="271" r:id="rId25"/>
    <p:sldId id="269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355A690-10EB-5BDD-F750-B7537FB4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302FC47C-8F3D-0D96-56DA-73B06D531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39" y="302381"/>
            <a:ext cx="10462380" cy="6289524"/>
          </a:xfrm>
        </p:spPr>
      </p:pic>
    </p:spTree>
    <p:extLst>
      <p:ext uri="{BB962C8B-B14F-4D97-AF65-F5344CB8AC3E}">
        <p14:creationId xmlns="" xmlns:p14="http://schemas.microsoft.com/office/powerpoint/2010/main" val="143553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DE18035-9E12-FEF5-F8C5-B63D4441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707171" cy="2456442"/>
          </a:xfrm>
        </p:spPr>
        <p:txBody>
          <a:bodyPr/>
          <a:lstStyle/>
          <a:p>
            <a:r>
              <a:rPr lang="tr-TR" dirty="0"/>
              <a:t>Öğretmenlerimiz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057A37C-7FCD-AFEC-51A5-7DD666E85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Türk Dili ve Edebiyatı</a:t>
            </a:r>
            <a:r>
              <a:rPr lang="tr-TR" dirty="0" smtClean="0"/>
              <a:t>: </a:t>
            </a:r>
            <a:r>
              <a:rPr lang="tr-TR" dirty="0" smtClean="0"/>
              <a:t>Büşra </a:t>
            </a:r>
            <a:r>
              <a:rPr lang="tr-TR" dirty="0" smtClean="0"/>
              <a:t>YILMAZ</a:t>
            </a:r>
            <a:endParaRPr lang="tr-TR" dirty="0"/>
          </a:p>
          <a:p>
            <a:r>
              <a:rPr lang="tr-TR" dirty="0"/>
              <a:t>Matematik: </a:t>
            </a:r>
            <a:r>
              <a:rPr lang="tr-TR" dirty="0" smtClean="0"/>
              <a:t> Nur ŞALVARCIOĞLU</a:t>
            </a:r>
          </a:p>
          <a:p>
            <a:r>
              <a:rPr lang="tr-TR" dirty="0" smtClean="0"/>
              <a:t>Coğrafya</a:t>
            </a:r>
            <a:r>
              <a:rPr lang="tr-TR" dirty="0"/>
              <a:t>: Fatih </a:t>
            </a:r>
            <a:r>
              <a:rPr lang="tr-TR" dirty="0" smtClean="0"/>
              <a:t>OLGUN</a:t>
            </a:r>
            <a:endParaRPr lang="tr-TR" dirty="0"/>
          </a:p>
          <a:p>
            <a:r>
              <a:rPr lang="tr-TR" dirty="0" smtClean="0"/>
              <a:t>Rehberlik</a:t>
            </a:r>
            <a:r>
              <a:rPr lang="tr-TR" dirty="0"/>
              <a:t>: Gülşah ERDEM </a:t>
            </a:r>
            <a:endParaRPr lang="tr-TR" dirty="0" smtClean="0"/>
          </a:p>
          <a:p>
            <a:r>
              <a:rPr lang="tr-TR" dirty="0" smtClean="0"/>
              <a:t>Müzik: Yasemin KILIÇ</a:t>
            </a:r>
          </a:p>
          <a:p>
            <a:r>
              <a:rPr lang="tr-TR" dirty="0" smtClean="0"/>
              <a:t>Almanca: </a:t>
            </a:r>
            <a:r>
              <a:rPr lang="tr-TR" dirty="0" err="1" smtClean="0"/>
              <a:t>Şeymanur</a:t>
            </a:r>
            <a:r>
              <a:rPr lang="tr-TR" dirty="0" smtClean="0"/>
              <a:t> BAYSAL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3802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B268D33-FA82-C00F-0430-96942516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İdari kat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CE762E7-C9FA-427E-0810-D516AA48A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Okul giriş katında müdür odası, müdür yardımcıları odası, okul memuru odası, öğretmenler odası bulunmaktadır.</a:t>
            </a:r>
          </a:p>
          <a:p>
            <a:r>
              <a:rPr lang="tr-TR"/>
              <a:t>Aşağı katta ise kütüphanemiz yer almaktadır.</a:t>
            </a:r>
          </a:p>
        </p:txBody>
      </p:sp>
    </p:spTree>
    <p:extLst>
      <p:ext uri="{BB962C8B-B14F-4D97-AF65-F5344CB8AC3E}">
        <p14:creationId xmlns="" xmlns:p14="http://schemas.microsoft.com/office/powerpoint/2010/main" val="133976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01042AB-B7E5-E8C0-757F-4B4A42C3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katlar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6ED07FA-FC02-CCB8-F974-68BC6056F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1. Kat: Rehberlik </a:t>
            </a:r>
            <a:r>
              <a:rPr lang="tr-TR" dirty="0" smtClean="0"/>
              <a:t>odası, Bilişim sınıfı </a:t>
            </a:r>
            <a:endParaRPr lang="tr-TR" dirty="0"/>
          </a:p>
          <a:p>
            <a:r>
              <a:rPr lang="tr-TR" dirty="0"/>
              <a:t>2. Kat: </a:t>
            </a:r>
            <a:r>
              <a:rPr lang="tr-TR" dirty="0" smtClean="0"/>
              <a:t>9/A,10/A</a:t>
            </a:r>
            <a:r>
              <a:rPr lang="tr-TR" dirty="0"/>
              <a:t>, </a:t>
            </a:r>
            <a:r>
              <a:rPr lang="tr-TR" dirty="0" smtClean="0"/>
              <a:t>Özel Eğitim Sınıfı</a:t>
            </a:r>
            <a:endParaRPr lang="tr-TR" dirty="0"/>
          </a:p>
          <a:p>
            <a:r>
              <a:rPr lang="tr-TR" dirty="0"/>
              <a:t>3. Kat: </a:t>
            </a:r>
            <a:r>
              <a:rPr lang="tr-TR" dirty="0" smtClean="0"/>
              <a:t>11/A</a:t>
            </a:r>
            <a:endParaRPr lang="tr-TR" dirty="0"/>
          </a:p>
          <a:p>
            <a:r>
              <a:rPr lang="tr-TR" dirty="0"/>
              <a:t>4. Kat: </a:t>
            </a:r>
            <a:r>
              <a:rPr lang="tr-TR" dirty="0" smtClean="0"/>
              <a:t>12/A, </a:t>
            </a:r>
            <a:r>
              <a:rPr lang="tr-TR" dirty="0" smtClean="0"/>
              <a:t>Destek </a:t>
            </a:r>
            <a:r>
              <a:rPr lang="tr-TR" dirty="0"/>
              <a:t>Eğitim Sınıfı </a:t>
            </a:r>
          </a:p>
        </p:txBody>
      </p:sp>
    </p:spTree>
    <p:extLst>
      <p:ext uri="{BB962C8B-B14F-4D97-AF65-F5344CB8AC3E}">
        <p14:creationId xmlns="" xmlns:p14="http://schemas.microsoft.com/office/powerpoint/2010/main" val="62451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91470E8-71DA-8FED-63E8-C3E7BC73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REHBERLİK SERVISI NE YAPAR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0BB1FED-2907-57FE-6B80-07440924D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 Okulumuz rehberlik servisi 1.katta bulunmaktadır.</a:t>
            </a:r>
          </a:p>
          <a:p>
            <a:r>
              <a:rPr lang="tr-TR"/>
              <a:t>Rehberlik servisinde,</a:t>
            </a:r>
          </a:p>
          <a:p>
            <a:pPr marL="0" indent="0">
              <a:buNone/>
            </a:pPr>
            <a:r>
              <a:rPr lang="tr-TR"/>
              <a:t>       </a:t>
            </a:r>
            <a:r>
              <a:rPr lang="tr-TR" err="1"/>
              <a:t>Gelisiminize</a:t>
            </a:r>
            <a:r>
              <a:rPr lang="tr-TR"/>
              <a:t> katkıda bulunmak,</a:t>
            </a:r>
          </a:p>
          <a:p>
            <a:pPr marL="0" indent="0">
              <a:buNone/>
            </a:pPr>
            <a:r>
              <a:rPr lang="tr-TR"/>
              <a:t>        kendinizi en iyi şekilde tanımak </a:t>
            </a:r>
          </a:p>
          <a:p>
            <a:pPr marL="0" indent="0">
              <a:buNone/>
            </a:pPr>
            <a:r>
              <a:rPr lang="tr-TR"/>
              <a:t>        yeteneklerinizi en iyi şekilde kullanmanız  için sizlere rehberlik etmek</a:t>
            </a:r>
          </a:p>
          <a:p>
            <a:pPr marL="0" indent="0">
              <a:buNone/>
            </a:pPr>
            <a:r>
              <a:rPr lang="tr-TR"/>
              <a:t>         alan ve meslek seçiminde danışmanlık yapmak ,</a:t>
            </a:r>
          </a:p>
          <a:p>
            <a:pPr marL="0" indent="0">
              <a:buNone/>
            </a:pPr>
            <a:r>
              <a:rPr lang="tr-TR"/>
              <a:t>          sağlıklı yaşamın önemini kavratmak 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   gibi pek çok konuda hizmet sunulmaktadır.</a:t>
            </a:r>
          </a:p>
        </p:txBody>
      </p:sp>
    </p:spTree>
    <p:extLst>
      <p:ext uri="{BB962C8B-B14F-4D97-AF65-F5344CB8AC3E}">
        <p14:creationId xmlns="" xmlns:p14="http://schemas.microsoft.com/office/powerpoint/2010/main" val="2709252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8F0D8D8-FB9A-BCCF-D735-442A39430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En önemli ilkelerimiz, gizlilik ve gönüllülük ve koşulsuz kabuldür.</a:t>
            </a:r>
          </a:p>
          <a:p>
            <a:endParaRPr lang="tr-TR"/>
          </a:p>
          <a:p>
            <a:pPr marL="0" indent="0">
              <a:buNone/>
            </a:pPr>
            <a:r>
              <a:rPr lang="tr-TR"/>
              <a:t>   Kimseye anlatamadığınız problemler, </a:t>
            </a:r>
          </a:p>
          <a:p>
            <a:pPr marL="0" indent="0">
              <a:buNone/>
            </a:pPr>
            <a:r>
              <a:rPr lang="tr-TR"/>
              <a:t>   baş edemediğiniz problemler,</a:t>
            </a:r>
          </a:p>
          <a:p>
            <a:pPr marL="0" indent="0">
              <a:buNone/>
            </a:pPr>
            <a:r>
              <a:rPr lang="tr-TR"/>
              <a:t>   kendinizi tanımak, </a:t>
            </a:r>
          </a:p>
          <a:p>
            <a:pPr marL="0" indent="0">
              <a:buNone/>
            </a:pPr>
            <a:r>
              <a:rPr lang="tr-TR"/>
              <a:t>   sınavlar, verimli ders çalışma ve hedef belime</a:t>
            </a:r>
          </a:p>
          <a:p>
            <a:pPr marL="0" indent="0">
              <a:buNone/>
            </a:pPr>
            <a:r>
              <a:rPr lang="tr-TR"/>
              <a:t>   zamanı verimli kullanabilme gibi ihtiyacınız olduğu durumlarda,</a:t>
            </a:r>
          </a:p>
          <a:p>
            <a:pPr marL="0" indent="0">
              <a:buNone/>
            </a:pPr>
            <a:r>
              <a:rPr lang="tr-TR"/>
              <a:t>             Ya da sizi çok mutlu eden bir durumu paylaşmak istiyor olduğunuz bir durumda rehberlik servisine ulaşabilirsiniz.</a:t>
            </a:r>
          </a:p>
          <a:p>
            <a:pPr marL="0" indent="0">
              <a:buNone/>
            </a:pPr>
            <a:endParaRPr lang="tr-TR"/>
          </a:p>
        </p:txBody>
      </p:sp>
      <p:pic>
        <p:nvPicPr>
          <p:cNvPr id="6" name="Resim 6">
            <a:extLst>
              <a:ext uri="{FF2B5EF4-FFF2-40B4-BE49-F238E27FC236}">
                <a16:creationId xmlns="" xmlns:a16="http://schemas.microsoft.com/office/drawing/2014/main" id="{D06C83B0-0CF3-5A48-40B7-EB1EAF228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186"/>
            <a:ext cx="4876800" cy="4602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485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FEFDE80-2DD4-FB18-3413-6370114D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REHBERLİK SERVİSİ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0B3419C-15F7-4717-3EC3-0C7A68D55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/>
              <a:t>                                UNUTMAYIN!!!</a:t>
            </a:r>
          </a:p>
          <a:p>
            <a:pPr marL="0" indent="0">
              <a:buNone/>
            </a:pPr>
            <a:r>
              <a:rPr lang="tr-TR"/>
              <a:t>    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/>
              <a:t>         </a:t>
            </a:r>
            <a:r>
              <a:rPr lang="tr-TR">
                <a:solidFill>
                  <a:schemeClr val="accent1"/>
                </a:solidFill>
              </a:rPr>
              <a:t>Rehberlik servisine başvurmak için sorununuz olmasına gerek yoktur.</a:t>
            </a:r>
          </a:p>
        </p:txBody>
      </p:sp>
    </p:spTree>
    <p:extLst>
      <p:ext uri="{BB962C8B-B14F-4D97-AF65-F5344CB8AC3E}">
        <p14:creationId xmlns="" xmlns:p14="http://schemas.microsoft.com/office/powerpoint/2010/main" val="162895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D298E68-C4A8-75F4-7C4F-D50BB585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Bilelim!!!! </a:t>
            </a:r>
            <a:br>
              <a:rPr lang="tr-TR" dirty="0"/>
            </a:br>
            <a:r>
              <a:rPr lang="tr-TR" dirty="0"/>
              <a:t>Yönetmelik (Haklarımız)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2A6B9ED-DA05-0FDF-5BC4-E3E2BF4F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804689"/>
            <a:ext cx="6828320" cy="524862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https://www.google.com/url?sa=t&amp;source=web&amp;rct=j&amp;opi=89978449&amp;url=https://ogm.meb.gov.tr/meb_iys_dosyalar/2016_11/03111224_ooky.pdf&amp;ved=2ahUKEwjFyoSRrqCBAxW7VPEDHTXLB2QQFnoECA0QAQ&amp;usg=AOvVaw3mqmnSK_OfxvC8781CZrfg</a:t>
            </a:r>
          </a:p>
        </p:txBody>
      </p:sp>
    </p:spTree>
    <p:extLst>
      <p:ext uri="{BB962C8B-B14F-4D97-AF65-F5344CB8AC3E}">
        <p14:creationId xmlns="" xmlns:p14="http://schemas.microsoft.com/office/powerpoint/2010/main" val="35781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F7B80EA-1AB0-D8E3-C7AA-51FB5CF5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Haklarım ve sorumluluklarım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36407B3-0B43-AE24-8642-347E62390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Öğrencilerin hakları </a:t>
            </a:r>
          </a:p>
          <a:p>
            <a:r>
              <a:rPr lang="tr-TR" dirty="0"/>
              <a:t>•“eğitim kurumlarına kayıt olma”, </a:t>
            </a:r>
          </a:p>
          <a:p>
            <a:r>
              <a:rPr lang="tr-TR" dirty="0"/>
              <a:t>•“sağlığın korunması”, </a:t>
            </a:r>
          </a:p>
          <a:p>
            <a:r>
              <a:rPr lang="tr-TR" dirty="0"/>
              <a:t>•“eğitim ve öğretim etkinliklerinden yararlanma”, </a:t>
            </a:r>
          </a:p>
          <a:p>
            <a:r>
              <a:rPr lang="tr-TR" dirty="0"/>
              <a:t>•“katılım”, </a:t>
            </a:r>
          </a:p>
          <a:p>
            <a:r>
              <a:rPr lang="tr-TR" dirty="0"/>
              <a:t>•“özel yaşamının gizliliği”, </a:t>
            </a:r>
          </a:p>
          <a:p>
            <a:r>
              <a:rPr lang="tr-TR" dirty="0"/>
              <a:t>•“istismar ve ihmalden korunma”, </a:t>
            </a:r>
          </a:p>
          <a:p>
            <a:r>
              <a:rPr lang="tr-TR" dirty="0"/>
              <a:t>•“okul zorbalığından ve suç işlemekten korunma” </a:t>
            </a:r>
          </a:p>
          <a:p>
            <a:r>
              <a:rPr lang="tr-TR" dirty="0"/>
              <a:t>•ve “diğer haklar” </a:t>
            </a:r>
          </a:p>
          <a:p>
            <a:r>
              <a:rPr lang="tr-TR" dirty="0"/>
              <a:t>Öğrencilerin sorumlulukları da</a:t>
            </a:r>
          </a:p>
          <a:p>
            <a:r>
              <a:rPr lang="tr-TR" dirty="0"/>
              <a:t>• “okula devam etme”,</a:t>
            </a:r>
          </a:p>
          <a:p>
            <a:r>
              <a:rPr lang="tr-TR" dirty="0"/>
              <a:t>• “derslerde başarılı olma ve sınıf geçme”, </a:t>
            </a:r>
          </a:p>
          <a:p>
            <a:r>
              <a:rPr lang="tr-TR" dirty="0"/>
              <a:t>•“disiplin kurallarına uyma” ve diğer haklar</a:t>
            </a:r>
          </a:p>
        </p:txBody>
      </p:sp>
    </p:spTree>
    <p:extLst>
      <p:ext uri="{BB962C8B-B14F-4D97-AF65-F5344CB8AC3E}">
        <p14:creationId xmlns="" xmlns:p14="http://schemas.microsoft.com/office/powerpoint/2010/main" val="16352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44FAF0C-B6C5-6B5C-0EDA-FA4C4803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Sınavlar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AE85B5B-C965-E1A0-C6E6-9202FB8C9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28" y="804689"/>
            <a:ext cx="6912987" cy="5248622"/>
          </a:xfrm>
        </p:spPr>
        <p:txBody>
          <a:bodyPr/>
          <a:lstStyle/>
          <a:p>
            <a:pPr marL="0" indent="0">
              <a:buNone/>
            </a:pPr>
            <a:r>
              <a:rPr lang="tr-TR"/>
              <a:t>https://youtu.be/GvHWcTeOzvg?si=w--lypFFrFWlPYUr</a:t>
            </a:r>
          </a:p>
        </p:txBody>
      </p:sp>
    </p:spTree>
    <p:extLst>
      <p:ext uri="{BB962C8B-B14F-4D97-AF65-F5344CB8AC3E}">
        <p14:creationId xmlns="" xmlns:p14="http://schemas.microsoft.com/office/powerpoint/2010/main" val="2767481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5C01588-5E6D-2B88-A055-D69D7B3A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DEVAMSIZLIK DURUMU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304AA69-8126-F803-A175-3ADC95308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4689"/>
            <a:ext cx="6281873" cy="5248622"/>
          </a:xfrm>
        </p:spPr>
        <p:txBody>
          <a:bodyPr/>
          <a:lstStyle/>
          <a:p>
            <a:r>
              <a:rPr lang="tr-TR"/>
              <a:t>Ortaöğretim yönetmeliği çerçevesinde devamsızlık süresi, özürsüz 10 günü; toplamda 30 günü aşan öğrenciler ders puanları ne olursa oldun başarısız sayılır ve durumları yazılı olarak velilerine bildirilir. </a:t>
            </a:r>
          </a:p>
          <a:p>
            <a:pPr marL="0" indent="0">
              <a:buNone/>
            </a:pPr>
            <a:r>
              <a:rPr lang="tr-TR"/>
              <a:t>    </a:t>
            </a:r>
            <a:r>
              <a:rPr lang="tr-TR">
                <a:solidFill>
                  <a:schemeClr val="accent1"/>
                </a:solidFill>
              </a:rPr>
              <a:t>Not: </a:t>
            </a:r>
            <a:r>
              <a:rPr lang="tr-TR"/>
              <a:t> Devamsızlık eğer özürsüz olarak 10 gün yapılmışsa aynı şekilde öğrenci başarısız sayılır.</a:t>
            </a:r>
          </a:p>
          <a:p>
            <a:pPr marL="0" indent="0">
              <a:buNone/>
            </a:pPr>
            <a:r>
              <a:rPr lang="tr-TR"/>
              <a:t>    </a:t>
            </a:r>
          </a:p>
          <a:p>
            <a:pPr marL="0" indent="0">
              <a:buNone/>
            </a:pPr>
            <a:r>
              <a:rPr lang="tr-TR"/>
              <a:t>     </a:t>
            </a:r>
            <a:r>
              <a:rPr lang="tr-TR">
                <a:solidFill>
                  <a:schemeClr val="accent1"/>
                </a:solidFill>
              </a:rPr>
              <a:t>Not 2: </a:t>
            </a:r>
            <a:r>
              <a:rPr lang="tr-TR"/>
              <a:t> Yakınını kaybetme durumu olduğunda özürsüz devamsızlığa +10 gün  ekleme şansı verilebilir.</a:t>
            </a:r>
          </a:p>
        </p:txBody>
      </p:sp>
    </p:spTree>
    <p:extLst>
      <p:ext uri="{BB962C8B-B14F-4D97-AF65-F5344CB8AC3E}">
        <p14:creationId xmlns="" xmlns:p14="http://schemas.microsoft.com/office/powerpoint/2010/main" val="97056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79B2709-9C4D-0E1E-5AF1-929C36C17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42" y="2325826"/>
            <a:ext cx="8679915" cy="1561597"/>
          </a:xfrm>
        </p:spPr>
        <p:txBody>
          <a:bodyPr>
            <a:normAutofit/>
          </a:bodyPr>
          <a:lstStyle/>
          <a:p>
            <a:r>
              <a:rPr lang="tr-TR" sz="6600">
                <a:cs typeface="Calibri Light"/>
              </a:rPr>
              <a:t>OKULUNA  HOŞGELDİN</a:t>
            </a:r>
            <a:endParaRPr lang="tr-TR" sz="6600"/>
          </a:p>
        </p:txBody>
      </p:sp>
    </p:spTree>
    <p:extLst>
      <p:ext uri="{BB962C8B-B14F-4D97-AF65-F5344CB8AC3E}">
        <p14:creationId xmlns="" xmlns:p14="http://schemas.microsoft.com/office/powerpoint/2010/main" val="428739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6E348BD-02EC-E072-1E0B-74041BED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DEVAMSIZLIK DURUMU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711DF93-7F74-E3C7-9256-CFB97C89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Art arda 2 gün özürsüz devamsızlık yapan öğrencinin durumu </a:t>
            </a:r>
            <a:r>
              <a:rPr lang="tr-TR" dirty="0" smtClean="0"/>
              <a:t>velisine </a:t>
            </a:r>
            <a:r>
              <a:rPr lang="tr-TR" dirty="0"/>
              <a:t>bildirilecek.</a:t>
            </a:r>
          </a:p>
          <a:p>
            <a:r>
              <a:rPr lang="tr-TR" dirty="0"/>
              <a:t>Özürsüz devamsızlık yapanlar , devamsızlık gün sayısı karşılığında 1 saat sosyal sorumluluk projesine katılacak.</a:t>
            </a:r>
          </a:p>
          <a:p>
            <a:r>
              <a:rPr lang="tr-TR" dirty="0"/>
              <a:t>Sınıf tekrarı riski bulunan öğrenci velisi devamsızlığın 5. günü okula davet edilecek.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56040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D3D7A79-2B73-2ED2-92BF-3473F2F7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SINIF TEKRARI DURUMU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493C93B-0AF1-EB99-FFDD-B5E987B5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Yeni yönetmelik çerçevesinde alt sınıflar dahil </a:t>
            </a:r>
            <a:r>
              <a:rPr lang="tr-TR" dirty="0" smtClean="0"/>
              <a:t>3’ten fazla </a:t>
            </a:r>
            <a:r>
              <a:rPr lang="tr-TR" dirty="0"/>
              <a:t>dersi başarısız olan öğrenciler sınıf tekrarı yapacak.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60259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0928AAC-0D16-87CC-0E77-C3A575AAB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Okul öğrenci ödül kurulu;  </a:t>
            </a:r>
          </a:p>
          <a:p>
            <a:pPr marL="0" indent="0">
              <a:buNone/>
            </a:pPr>
            <a:r>
              <a:rPr lang="tr-TR"/>
              <a:t>         </a:t>
            </a:r>
          </a:p>
          <a:p>
            <a:pPr marL="0" indent="0">
              <a:buNone/>
            </a:pPr>
            <a:r>
              <a:rPr lang="tr-TR"/>
              <a:t>          derslerdeki gayret ve başarılarıyla üstünlük gösteren, özürsüz devamsızlık süresi 5 günü geçmeyen, dönem puanlarının ağırlıklı ortalaması 70’ten aşağı olmayan öğrencilerden ağırlıklı ortalamaya göre;</a:t>
            </a:r>
          </a:p>
          <a:p>
            <a:pPr marL="0" indent="0">
              <a:buNone/>
            </a:pPr>
            <a:r>
              <a:rPr lang="tr-TR"/>
              <a:t>         70-84,99 arası  teşekkür belgesi,</a:t>
            </a:r>
          </a:p>
          <a:p>
            <a:pPr marL="0" indent="0">
              <a:buNone/>
            </a:pPr>
            <a:r>
              <a:rPr lang="tr-TR"/>
              <a:t>          85 ve yukarısı için takdir belgesi,</a:t>
            </a:r>
          </a:p>
          <a:p>
            <a:pPr marL="0" indent="0">
              <a:buNone/>
            </a:pPr>
            <a:r>
              <a:rPr lang="tr-TR"/>
              <a:t>           ortaöğretim süresince en az üç öğretim yılının bütün döneminde takdir belgesi alanları üstün başarı belgesi ile ödüllendirir.</a:t>
            </a:r>
          </a:p>
        </p:txBody>
      </p:sp>
      <p:pic>
        <p:nvPicPr>
          <p:cNvPr id="9" name="Resim 9">
            <a:extLst>
              <a:ext uri="{FF2B5EF4-FFF2-40B4-BE49-F238E27FC236}">
                <a16:creationId xmlns="" xmlns:a16="http://schemas.microsoft.com/office/drawing/2014/main" id="{622C0C02-BB84-E53A-0550-D1C71311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4" y="1120679"/>
            <a:ext cx="4297987" cy="5098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855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0C40254-8493-4B28-0E66-13F213A9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DAİMA RİAYET EDELİM!!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2A5B9BF-5E97-76DA-C02B-198B58E41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876511" cy="5248622"/>
          </a:xfrm>
        </p:spPr>
        <p:txBody>
          <a:bodyPr/>
          <a:lstStyle/>
          <a:p>
            <a:r>
              <a:rPr lang="tr-TR"/>
              <a:t>Okulu, okul eşyalarını ve çevreyi temiz tutun.</a:t>
            </a:r>
          </a:p>
          <a:p>
            <a:r>
              <a:rPr lang="tr-TR"/>
              <a:t>Eğitim öğretime ilişkin sorumluluklarınızı yerine getirin.</a:t>
            </a:r>
          </a:p>
          <a:p>
            <a:r>
              <a:rPr lang="tr-TR"/>
              <a:t>Kılık- kıyafete ilişkin yükümlülükleri yerine getirin</a:t>
            </a:r>
          </a:p>
          <a:p>
            <a:r>
              <a:rPr lang="tr-TR"/>
              <a:t>Başkalarının eşyalarını izin isteyerek alın.</a:t>
            </a:r>
          </a:p>
          <a:p>
            <a:r>
              <a:rPr lang="tr-TR"/>
              <a:t>Her zaman dürüst olun.</a:t>
            </a:r>
          </a:p>
          <a:p>
            <a:r>
              <a:rPr lang="tr-TR"/>
              <a:t>Sınavlara hakkınızla çalışın ve girin.</a:t>
            </a:r>
          </a:p>
          <a:p>
            <a:r>
              <a:rPr lang="tr-TR"/>
              <a:t>Okul yönetimi, öğretmenler, çalışanlar ve arkadaşlarınıza saygılı olun. </a:t>
            </a:r>
          </a:p>
          <a:p>
            <a:r>
              <a:rPr lang="tr-TR"/>
              <a:t>Dersin düzenine ve akışına uyun ve derslere düzenli katılmaya özen gösterin.</a:t>
            </a: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65724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D8C8D78-2663-5AE3-D99C-E4B9F01E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KURALLARA UYALIM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9CE269A-205C-9CC0-2670-CF90CF613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Laboratuvarları düzgün ve usulünce kullanın.</a:t>
            </a:r>
          </a:p>
          <a:p>
            <a:r>
              <a:rPr lang="tr-TR"/>
              <a:t>Kütüphaneyi temiz kullanın ve aldığınız kitapları zamanında getirin.</a:t>
            </a:r>
          </a:p>
          <a:p>
            <a:r>
              <a:rPr lang="tr-TR"/>
              <a:t>Alınan sağlık ve güvenlik tedbirlerine riayet edin.</a:t>
            </a:r>
          </a:p>
          <a:p>
            <a:r>
              <a:rPr lang="tr-TR"/>
              <a:t>Telefonlarınızı kurallar dahilinde ve ders dışında kullanın.</a:t>
            </a:r>
          </a:p>
        </p:txBody>
      </p:sp>
    </p:spTree>
    <p:extLst>
      <p:ext uri="{BB962C8B-B14F-4D97-AF65-F5344CB8AC3E}">
        <p14:creationId xmlns="" xmlns:p14="http://schemas.microsoft.com/office/powerpoint/2010/main" val="1849106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2B5A73E-C057-2D53-3BBB-BCFB18CF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DİSİPLİN KURULU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EA752E4-1039-AAD4-37F2-FDF5C110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03" y="1662545"/>
            <a:ext cx="6277217" cy="3143822"/>
          </a:xfrm>
        </p:spPr>
        <p:txBody>
          <a:bodyPr/>
          <a:lstStyle/>
          <a:p>
            <a:r>
              <a:rPr lang="tr-TR"/>
              <a:t>Öğrencilere, disiplin cezası gerektiren davranış ve fiillerin niteliklerine göre;</a:t>
            </a:r>
          </a:p>
          <a:p>
            <a:pPr marL="0" indent="0">
              <a:buNone/>
            </a:pPr>
            <a:r>
              <a:rPr lang="tr-TR"/>
              <a:t>    </a:t>
            </a:r>
            <a:r>
              <a:rPr lang="tr-TR">
                <a:solidFill>
                  <a:schemeClr val="accent1"/>
                </a:solidFill>
              </a:rPr>
              <a:t>kınama</a:t>
            </a:r>
          </a:p>
          <a:p>
            <a:pPr marL="0" indent="0">
              <a:buNone/>
            </a:pPr>
            <a:r>
              <a:rPr lang="tr-TR">
                <a:solidFill>
                  <a:schemeClr val="accent1"/>
                </a:solidFill>
              </a:rPr>
              <a:t>    okuldan kısa süreli uzaklaştırma</a:t>
            </a:r>
          </a:p>
          <a:p>
            <a:pPr marL="0" indent="0">
              <a:buNone/>
            </a:pPr>
            <a:r>
              <a:rPr lang="tr-TR">
                <a:solidFill>
                  <a:schemeClr val="accent1"/>
                </a:solidFill>
              </a:rPr>
              <a:t>     okul değiştirme</a:t>
            </a:r>
          </a:p>
          <a:p>
            <a:pPr marL="0" indent="0">
              <a:buNone/>
            </a:pPr>
            <a:r>
              <a:rPr lang="tr-TR">
                <a:solidFill>
                  <a:schemeClr val="accent1"/>
                </a:solidFill>
              </a:rPr>
              <a:t>     örgün eğitimin dışına çıkarma </a:t>
            </a:r>
          </a:p>
          <a:p>
            <a:pPr marL="0" indent="0">
              <a:buNone/>
            </a:pPr>
            <a:r>
              <a:rPr lang="tr-TR"/>
              <a:t> cezaları verilebilir </a:t>
            </a:r>
          </a:p>
        </p:txBody>
      </p:sp>
    </p:spTree>
    <p:extLst>
      <p:ext uri="{BB962C8B-B14F-4D97-AF65-F5344CB8AC3E}">
        <p14:creationId xmlns="" xmlns:p14="http://schemas.microsoft.com/office/powerpoint/2010/main" val="4121564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="" xmlns:a16="http://schemas.microsoft.com/office/drawing/2014/main" id="{BAB50486-909E-703B-2FA1-EF977D600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471714"/>
            <a:ext cx="11490476" cy="6071809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D14247A2-B81A-758C-D8AA-A46AE55AF044}"/>
              </a:ext>
            </a:extLst>
          </p:cNvPr>
          <p:cNvSpPr txBox="1"/>
          <p:nvPr/>
        </p:nvSpPr>
        <p:spPr>
          <a:xfrm>
            <a:off x="556381" y="2115456"/>
            <a:ext cx="107526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8800" b="1" i="1"/>
              <a:t>HADİ</a:t>
            </a:r>
          </a:p>
          <a:p>
            <a:pPr algn="l"/>
            <a:r>
              <a:rPr lang="tr-TR" sz="8800" b="1" i="1"/>
              <a:t>OKULUMUZU</a:t>
            </a:r>
          </a:p>
          <a:p>
            <a:pPr algn="l"/>
            <a:r>
              <a:rPr lang="tr-TR" sz="8800" b="1" i="1"/>
              <a:t>GEZELİM </a:t>
            </a:r>
            <a:r>
              <a:rPr lang="tr-TR" sz="8800" b="1" i="1">
                <a:sym typeface="Wingdings" pitchFamily="2" charset="2"/>
              </a:rPr>
              <a:t></a:t>
            </a:r>
            <a:endParaRPr lang="tr-TR" sz="8800" b="1" i="1"/>
          </a:p>
        </p:txBody>
      </p:sp>
    </p:spTree>
    <p:extLst>
      <p:ext uri="{BB962C8B-B14F-4D97-AF65-F5344CB8AC3E}">
        <p14:creationId xmlns="" xmlns:p14="http://schemas.microsoft.com/office/powerpoint/2010/main" val="57505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654CACA-5955-6863-1337-EC96569B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4DC2E047-4E54-6DB1-4438-714E9CE4B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48" y="646871"/>
            <a:ext cx="10946189" cy="5570081"/>
          </a:xfr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89CD6B69-B0D8-1219-1FFB-34B0AA45D0EF}"/>
              </a:ext>
            </a:extLst>
          </p:cNvPr>
          <p:cNvSpPr txBox="1"/>
          <p:nvPr/>
        </p:nvSpPr>
        <p:spPr>
          <a:xfrm>
            <a:off x="1185333" y="2200123"/>
            <a:ext cx="10486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8800" b="1" i="1" dirty="0"/>
              <a:t>Birbirimizi</a:t>
            </a:r>
          </a:p>
          <a:p>
            <a:pPr algn="ctr"/>
            <a:r>
              <a:rPr lang="tr-TR" sz="8800" b="1" i="1" dirty="0"/>
              <a:t>Tanıyalım</a:t>
            </a:r>
          </a:p>
        </p:txBody>
      </p:sp>
    </p:spTree>
    <p:extLst>
      <p:ext uri="{BB962C8B-B14F-4D97-AF65-F5344CB8AC3E}">
        <p14:creationId xmlns="" xmlns:p14="http://schemas.microsoft.com/office/powerpoint/2010/main" val="336664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A9B0A02-208D-8F91-3BFA-C045C438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583" y="2199276"/>
            <a:ext cx="3498979" cy="2456442"/>
          </a:xfrm>
        </p:spPr>
        <p:txBody>
          <a:bodyPr/>
          <a:lstStyle/>
          <a:p>
            <a:r>
              <a:rPr lang="tr-TR"/>
              <a:t>Posof Çok Programlı Anadolu Lisesi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519CFEC2-1CEA-8890-0444-FA8E50A3F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071525"/>
            <a:ext cx="6281738" cy="4711775"/>
          </a:xfrm>
        </p:spPr>
      </p:pic>
    </p:spTree>
    <p:extLst>
      <p:ext uri="{BB962C8B-B14F-4D97-AF65-F5344CB8AC3E}">
        <p14:creationId xmlns="" xmlns:p14="http://schemas.microsoft.com/office/powerpoint/2010/main" val="347314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A4C397C-A997-1C88-7ACC-BCC070FD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Pansiyonumuz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62551A8B-810B-E07B-C7C2-FDA1E783C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6913" y="803275"/>
            <a:ext cx="5124112" cy="5248275"/>
          </a:xfrm>
        </p:spPr>
      </p:pic>
    </p:spTree>
    <p:extLst>
      <p:ext uri="{BB962C8B-B14F-4D97-AF65-F5344CB8AC3E}">
        <p14:creationId xmlns="" xmlns:p14="http://schemas.microsoft.com/office/powerpoint/2010/main" val="32327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88795EA-67AD-2910-8DA2-FDDE4B66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/>
              <a:t>Okul müdürü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61FA30A-975D-9A5F-8F53-4DDA920E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Okul Müdürü</a:t>
            </a:r>
            <a:r>
              <a:rPr lang="tr-TR" dirty="0" smtClean="0"/>
              <a:t>: </a:t>
            </a:r>
            <a:r>
              <a:rPr lang="tr-TR" dirty="0" smtClean="0"/>
              <a:t>Gülay ULGAR</a:t>
            </a:r>
            <a:endParaRPr lang="tr-TR" dirty="0"/>
          </a:p>
        </p:txBody>
      </p:sp>
      <p:pic>
        <p:nvPicPr>
          <p:cNvPr id="1026" name="Picture 2" descr="C:\Users\GALATASARAY\Downloads\WhatsApp Image 2025-09-08 at 09.55.4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9206" y="1428736"/>
            <a:ext cx="2571768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388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06386DD-D434-2754-9AE5-B83C9760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Okul müdür yardımcısı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7BEAFF5-3A03-D974-470A-50EA4BA42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Müdür  </a:t>
            </a:r>
            <a:r>
              <a:rPr lang="tr-TR" dirty="0" smtClean="0"/>
              <a:t>yardımcısı</a:t>
            </a:r>
            <a:r>
              <a:rPr lang="tr-TR" dirty="0"/>
              <a:t>: </a:t>
            </a:r>
            <a:r>
              <a:rPr lang="tr-TR" dirty="0" err="1" smtClean="0"/>
              <a:t>Şeymanur</a:t>
            </a:r>
            <a:r>
              <a:rPr lang="tr-TR" dirty="0" smtClean="0"/>
              <a:t> BAYSAL</a:t>
            </a:r>
            <a:endParaRPr lang="tr-TR" dirty="0"/>
          </a:p>
        </p:txBody>
      </p:sp>
      <p:pic>
        <p:nvPicPr>
          <p:cNvPr id="3074" name="Picture 2" descr="C:\Users\GALATASARAY\Downloads\WhatsApp Image 2025-09-08 at 09.57.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72" y="428604"/>
            <a:ext cx="3086100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720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241332B-07CB-7398-79A2-FE019D29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Pansiyon görevli müdür yardımcımız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00102BF-8430-6520-40F7-1E581EEB6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Nur ŞALVARCIOĞLU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050" name="Picture 2" descr="C:\Users\GALATASARAY\Downloads\WhatsApp Image 2025-09-08 at 09.59.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40" y="1142984"/>
            <a:ext cx="3286130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972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7657252-5E10-5660-80FD-D5EC3216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i="0">
                <a:solidFill>
                  <a:srgbClr val="1F1F1F"/>
                </a:solidFill>
                <a:effectLst/>
                <a:latin typeface="Google Sans"/>
              </a:rPr>
              <a:t>Veri hazırlama ve kontrol işletmeni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9F15DF0-AB30-78A4-ED5B-57D447109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Orhan  ÇİFTÇİ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88D365E7-2FE8-090A-1E3B-23948B071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39" y="1394401"/>
            <a:ext cx="3171915" cy="3871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163088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623</Words>
  <Application>Microsoft Office PowerPoint</Application>
  <PresentationFormat>Özel</PresentationFormat>
  <Paragraphs>116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Atlas</vt:lpstr>
      <vt:lpstr>Slayt 1</vt:lpstr>
      <vt:lpstr>OKULUNA  HOŞGELDİN</vt:lpstr>
      <vt:lpstr>Slayt 3</vt:lpstr>
      <vt:lpstr>Posof Çok Programlı Anadolu Lisesi</vt:lpstr>
      <vt:lpstr>Pansiyonumuz</vt:lpstr>
      <vt:lpstr>Okul müdürü</vt:lpstr>
      <vt:lpstr>Okul müdür yardımcısı </vt:lpstr>
      <vt:lpstr>Pansiyon görevli müdür yardımcımız</vt:lpstr>
      <vt:lpstr>Veri hazırlama ve kontrol işletmeni</vt:lpstr>
      <vt:lpstr>Öğretmenlerimiz</vt:lpstr>
      <vt:lpstr>İdari kat</vt:lpstr>
      <vt:lpstr>Diğer katlar</vt:lpstr>
      <vt:lpstr>REHBERLİK SERVISI NE YAPAR</vt:lpstr>
      <vt:lpstr>Slayt 14</vt:lpstr>
      <vt:lpstr>REHBERLİK SERVİSİ </vt:lpstr>
      <vt:lpstr>Bilelim!!!!  Yönetmelik (Haklarımız)</vt:lpstr>
      <vt:lpstr>Haklarım ve sorumluluklarım</vt:lpstr>
      <vt:lpstr>Sınavlar </vt:lpstr>
      <vt:lpstr>DEVAMSIZLIK DURUMU</vt:lpstr>
      <vt:lpstr>DEVAMSIZLIK DURUMU</vt:lpstr>
      <vt:lpstr>SINIF TEKRARI DURUMU </vt:lpstr>
      <vt:lpstr>Slayt 22</vt:lpstr>
      <vt:lpstr>DAİMA RİAYET EDELİM!! </vt:lpstr>
      <vt:lpstr>KURALLARA UYALIM</vt:lpstr>
      <vt:lpstr>DİSİPLİN KURULU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ÖRTAÖĞRETİME  HOŞ GELDİN</dc:title>
  <dc:creator>abdussamet soymaz</dc:creator>
  <cp:lastModifiedBy>YASEMİN</cp:lastModifiedBy>
  <cp:revision>6</cp:revision>
  <dcterms:created xsi:type="dcterms:W3CDTF">2023-09-09T12:48:22Z</dcterms:created>
  <dcterms:modified xsi:type="dcterms:W3CDTF">2025-09-08T07:01:43Z</dcterms:modified>
</cp:coreProperties>
</file>